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9"/>
  </p:notesMasterIdLst>
  <p:sldIdLst>
    <p:sldId id="256" r:id="rId2"/>
    <p:sldId id="299" r:id="rId3"/>
    <p:sldId id="384" r:id="rId4"/>
    <p:sldId id="388" r:id="rId5"/>
    <p:sldId id="387" r:id="rId6"/>
    <p:sldId id="386" r:id="rId7"/>
    <p:sldId id="362" r:id="rId8"/>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FFFFF"/>
    <a:srgbClr val="000000"/>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77143"/>
  </p:normalViewPr>
  <p:slideViewPr>
    <p:cSldViewPr snapToGrid="0">
      <p:cViewPr varScale="1">
        <p:scale>
          <a:sx n="104" d="100"/>
          <a:sy n="104" d="100"/>
        </p:scale>
        <p:origin x="208" y="600"/>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1272" y="-211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94582" y="4459525"/>
            <a:ext cx="6313311" cy="4780299"/>
          </a:xfrm>
          <a:prstGeom prst="rect">
            <a:avLst/>
          </a:prstGeom>
        </p:spPr>
        <p:txBody>
          <a:bodyPr spcFirstLastPara="1" wrap="square" lIns="94213" tIns="94213" rIns="94213" bIns="94213" anchor="t" anchorCtr="0">
            <a:noAutofit/>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163592"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Part III of each module always includes an outside resource that reflects the philosophy and values we are studying. It is a deep dive into where they originated, why it is important today, and what it looks like in action. For the courage to confront philosophy we will be using the book </a:t>
            </a:r>
            <a:r>
              <a:rPr lang="en-US" i="1" u="sng" dirty="0">
                <a:latin typeface="Times New Roman" panose="02020603050405020304" pitchFamily="18" charset="0"/>
                <a:cs typeface="Times New Roman" panose="02020603050405020304" pitchFamily="18" charset="0"/>
              </a:rPr>
              <a:t>Leadership Gold </a:t>
            </a:r>
            <a:r>
              <a:rPr lang="en-US" i="0" u="none" dirty="0">
                <a:latin typeface="Times New Roman" panose="02020603050405020304" pitchFamily="18" charset="0"/>
                <a:cs typeface="Times New Roman" panose="02020603050405020304" pitchFamily="18" charset="0"/>
              </a:rPr>
              <a:t>by John Maxwell. A summary is available in the resource folder.</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10127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10248" y="4459526"/>
            <a:ext cx="5681980" cy="4592529"/>
          </a:xfrm>
        </p:spPr>
        <p:txBody>
          <a:bodyPr/>
          <a:lstStyle/>
          <a:p>
            <a:pPr marL="0" indent="0">
              <a:buNone/>
              <a:tabLst>
                <a:tab pos="0" algn="l"/>
              </a:tabLst>
            </a:pPr>
            <a:r>
              <a:rPr lang="en-US" dirty="0">
                <a:latin typeface="Times New Roman" panose="02020603050405020304" pitchFamily="18" charset="0"/>
                <a:cs typeface="Times New Roman" panose="02020603050405020304" pitchFamily="18" charset="0"/>
              </a:rPr>
              <a:t>Script: Tiers I, II, III</a:t>
            </a:r>
          </a:p>
          <a:p>
            <a:pPr marL="0" indent="0">
              <a:buNone/>
              <a:tabLst>
                <a:tab pos="0" algn="l"/>
              </a:tabLst>
            </a:pPr>
            <a:r>
              <a:rPr lang="en-US" dirty="0">
                <a:latin typeface="Times New Roman" panose="02020603050405020304" pitchFamily="18" charset="0"/>
                <a:cs typeface="Times New Roman" panose="02020603050405020304" pitchFamily="18" charset="0"/>
              </a:rPr>
              <a:t>Facilitator:</a:t>
            </a:r>
          </a:p>
          <a:p>
            <a:pPr marL="0" indent="0">
              <a:buClrTx/>
              <a:buSzTx/>
              <a:buNone/>
              <a:tabLst>
                <a:tab pos="0" algn="l"/>
              </a:tabLst>
              <a:defRPr/>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we were preparing for the Leadership Academy, we interviewed former and current CUSD leaders. As we listened to each of them speak, we noticed a common thread around the ability to connect with our constituents. One even mentioned a book he was reading by John C. Maxwell. We decided to do a little more investigating and see if there was a good fit with the Leadership Academy. That author we investigated was </a:t>
            </a:r>
            <a:r>
              <a:rPr lang="en-US" b="0" i="0" dirty="0">
                <a:solidFill>
                  <a:srgbClr val="4D5156"/>
                </a:solidFill>
                <a:effectLst/>
                <a:latin typeface="Times New Roman" panose="02020603050405020304" pitchFamily="18" charset="0"/>
                <a:cs typeface="Times New Roman" panose="02020603050405020304" pitchFamily="18" charset="0"/>
              </a:rPr>
              <a:t>John C. Maxwell. He is an internationally respected leadership expert whose philosophy is simple: </a:t>
            </a:r>
            <a:r>
              <a:rPr lang="en-US" b="1" i="0" dirty="0">
                <a:solidFill>
                  <a:srgbClr val="4D5156"/>
                </a:solidFill>
                <a:effectLst/>
                <a:latin typeface="Times New Roman" panose="02020603050405020304" pitchFamily="18" charset="0"/>
                <a:cs typeface="Times New Roman" panose="02020603050405020304" pitchFamily="18" charset="0"/>
              </a:rPr>
              <a:t>“</a:t>
            </a:r>
            <a:r>
              <a:rPr lang="en-US" b="1" i="0" dirty="0">
                <a:solidFill>
                  <a:srgbClr val="040C28"/>
                </a:solidFill>
                <a:effectLst/>
                <a:latin typeface="Times New Roman" panose="02020603050405020304" pitchFamily="18" charset="0"/>
                <a:cs typeface="Times New Roman" panose="02020603050405020304" pitchFamily="18" charset="0"/>
              </a:rPr>
              <a:t>Everything rises and falls on leadership</a:t>
            </a:r>
            <a:r>
              <a:rPr lang="en-US" b="1" i="0" dirty="0">
                <a:solidFill>
                  <a:srgbClr val="4D5156"/>
                </a:solidFill>
                <a:effectLst/>
                <a:latin typeface="Times New Roman" panose="02020603050405020304" pitchFamily="18" charset="0"/>
                <a:cs typeface="Times New Roman" panose="02020603050405020304" pitchFamily="18" charset="0"/>
              </a:rPr>
              <a:t>.” </a:t>
            </a:r>
            <a:r>
              <a:rPr lang="en-US" b="0" i="0" dirty="0">
                <a:solidFill>
                  <a:srgbClr val="4D5156"/>
                </a:solidFill>
                <a:effectLst/>
                <a:latin typeface="Times New Roman" panose="02020603050405020304" pitchFamily="18" charset="0"/>
                <a:cs typeface="Times New Roman" panose="02020603050405020304" pitchFamily="18" charset="0"/>
              </a:rPr>
              <a:t>How many of you agree with that statement? Let me see your hands. This led to our next discussion specifically around this module.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leaders in CUSD how do we model the philosophy </a:t>
            </a: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education is a partnership between the school and the community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we cannot connect with our students, staff, and community? </a:t>
            </a:r>
            <a:r>
              <a:rPr lang="en-US" dirty="0">
                <a:latin typeface="Times New Roman" panose="02020603050405020304" pitchFamily="18" charset="0"/>
                <a:ea typeface="Calibri" panose="020F0502020204030204" pitchFamily="34" charset="0"/>
                <a:cs typeface="Times New Roman" panose="02020603050405020304" pitchFamily="18" charset="0"/>
              </a:rPr>
              <a:t>We can all improve our communication skills but how? To help us answer this question we are going to read two articles written by Maxwell titled </a:t>
            </a:r>
            <a:r>
              <a:rPr lang="en-US" i="1" dirty="0">
                <a:latin typeface="Times New Roman" panose="02020603050405020304" pitchFamily="18" charset="0"/>
                <a:ea typeface="Calibri" panose="020F0502020204030204" pitchFamily="34" charset="0"/>
                <a:cs typeface="Times New Roman" panose="02020603050405020304" pitchFamily="18" charset="0"/>
              </a:rPr>
              <a:t>Guide to Connecting </a:t>
            </a:r>
            <a:r>
              <a:rPr lang="en-US" dirty="0">
                <a:latin typeface="Times New Roman" panose="02020603050405020304" pitchFamily="18" charset="0"/>
                <a:ea typeface="Calibri" panose="020F0502020204030204" pitchFamily="34" charset="0"/>
                <a:cs typeface="Times New Roman" panose="02020603050405020304" pitchFamily="18" charset="0"/>
              </a:rPr>
              <a:t>and </a:t>
            </a:r>
            <a:r>
              <a:rPr lang="en-US" i="1" dirty="0">
                <a:latin typeface="Times New Roman" panose="02020603050405020304" pitchFamily="18" charset="0"/>
                <a:ea typeface="Calibri" panose="020F0502020204030204" pitchFamily="34" charset="0"/>
                <a:cs typeface="Times New Roman" panose="02020603050405020304" pitchFamily="18" charset="0"/>
              </a:rPr>
              <a:t>Connect with Your Ears </a:t>
            </a:r>
            <a:r>
              <a:rPr lang="en-US" dirty="0">
                <a:latin typeface="Times New Roman" panose="02020603050405020304" pitchFamily="18" charset="0"/>
                <a:ea typeface="Calibri" panose="020F0502020204030204" pitchFamily="34" charset="0"/>
                <a:cs typeface="Times New Roman" panose="02020603050405020304" pitchFamily="18" charset="0"/>
              </a:rPr>
              <a:t>(available in resource folder).</a:t>
            </a:r>
            <a:endPar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tabLst>
                <a:tab pos="0" algn="l"/>
              </a:tabLst>
            </a:pPr>
            <a:endParaRPr lang="en-US" dirty="0">
              <a:latin typeface="Times New Roman" panose="02020603050405020304" pitchFamily="18" charset="0"/>
              <a:cs typeface="Times New Roman" panose="02020603050405020304" pitchFamily="18" charset="0"/>
            </a:endParaRPr>
          </a:p>
          <a:p>
            <a:pPr marL="0" indent="0">
              <a:buNone/>
              <a:tabLst>
                <a:tab pos="0" algn="l"/>
              </a:tabLst>
            </a:pPr>
            <a:r>
              <a:rPr lang="en-US" dirty="0">
                <a:latin typeface="Times New Roman" panose="02020603050405020304" pitchFamily="18" charset="0"/>
                <a:cs typeface="Times New Roman" panose="02020603050405020304" pitchFamily="18" charset="0"/>
              </a:rPr>
              <a:t>Discussion Points:</a:t>
            </a:r>
          </a:p>
          <a:p>
            <a:pPr marL="0" indent="0">
              <a:buNone/>
              <a:tabLst>
                <a:tab pos="0" algn="l"/>
              </a:tabLst>
            </a:pPr>
            <a:r>
              <a:rPr lang="en-US" dirty="0">
                <a:latin typeface="Times New Roman" panose="02020603050405020304" pitchFamily="18" charset="0"/>
                <a:cs typeface="Times New Roman" panose="02020603050405020304" pitchFamily="18" charset="0"/>
              </a:rPr>
              <a:t>In a group of three read the quote on the screen and the two Maxwell articles. Once completed work as a group to discuss the following:</a:t>
            </a:r>
          </a:p>
          <a:p>
            <a:pPr marL="0" indent="0">
              <a:buClrTx/>
              <a:buSzTx/>
              <a:buNone/>
              <a:tabLst>
                <a:tab pos="0" algn="l"/>
              </a:tabLst>
              <a:defRPr/>
            </a:pPr>
            <a:r>
              <a:rPr lang="en-US" dirty="0">
                <a:latin typeface="Times New Roman" panose="02020603050405020304" pitchFamily="18" charset="0"/>
                <a:cs typeface="Times New Roman" panose="02020603050405020304" pitchFamily="18" charset="0"/>
              </a:rPr>
              <a:t>101 – If education is truly a partnership between the schools and the community, we must find a way to make sure the entire community feels heard. Who do we consider community? Is one group more important than another? Explain your thinking.</a:t>
            </a:r>
          </a:p>
          <a:p>
            <a:pPr marL="0" indent="0">
              <a:buClrTx/>
              <a:buSzTx/>
              <a:buNone/>
              <a:tabLst>
                <a:tab pos="0" algn="l"/>
              </a:tabLst>
              <a:defRPr/>
            </a:pPr>
            <a:r>
              <a:rPr lang="en-US" dirty="0">
                <a:latin typeface="Times New Roman" panose="02020603050405020304" pitchFamily="18" charset="0"/>
                <a:cs typeface="Times New Roman" panose="02020603050405020304" pitchFamily="18" charset="0"/>
              </a:rPr>
              <a:t>201 – After reading the articles what are you are doing right around connecting with your school community? Share your successes.</a:t>
            </a:r>
          </a:p>
          <a:p>
            <a:pPr marL="0" indent="0">
              <a:buClrTx/>
              <a:buSzTx/>
              <a:buNone/>
              <a:tabLst>
                <a:tab pos="0" algn="l"/>
              </a:tabLst>
              <a:defRPr/>
            </a:pPr>
            <a:r>
              <a:rPr lang="en-US" dirty="0">
                <a:latin typeface="Times New Roman" panose="02020603050405020304" pitchFamily="18" charset="0"/>
                <a:cs typeface="Times New Roman" panose="02020603050405020304" pitchFamily="18" charset="0"/>
              </a:rPr>
              <a:t>301 – Are there things you would like to improve? What are they? Develop a plan and share with your group.</a:t>
            </a:r>
          </a:p>
          <a:p>
            <a:pPr marL="0" indent="0">
              <a:buNone/>
              <a:tabLst>
                <a:tab pos="0" algn="l"/>
              </a:tabLst>
            </a:pPr>
            <a:r>
              <a:rPr lang="en-US" dirty="0">
                <a:latin typeface="Times New Roman" panose="02020603050405020304" pitchFamily="18" charset="0"/>
                <a:cs typeface="Times New Roman" panose="02020603050405020304" pitchFamily="18" charset="0"/>
              </a:rPr>
              <a:t>Ask groups to share their responses to one of the questions.</a:t>
            </a:r>
          </a:p>
          <a:p>
            <a:endParaRPr lang="en-US" dirty="0"/>
          </a:p>
        </p:txBody>
      </p:sp>
    </p:spTree>
    <p:extLst>
      <p:ext uri="{BB962C8B-B14F-4D97-AF65-F5344CB8AC3E}">
        <p14:creationId xmlns:p14="http://schemas.microsoft.com/office/powerpoint/2010/main" val="59834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10248" y="4459526"/>
            <a:ext cx="5681980" cy="4741180"/>
          </a:xfrm>
        </p:spPr>
        <p:txBody>
          <a:bodyPr/>
          <a:lstStyle/>
          <a:p>
            <a:pPr marL="0" indent="0">
              <a:buNone/>
              <a:tabLst>
                <a:tab pos="0" algn="l"/>
              </a:tabLst>
            </a:pPr>
            <a:r>
              <a:rPr lang="en-US" sz="1200" dirty="0">
                <a:latin typeface="Times New Roman" panose="02020603050405020304" pitchFamily="18" charset="0"/>
                <a:cs typeface="Times New Roman" panose="02020603050405020304" pitchFamily="18" charset="0"/>
              </a:rPr>
              <a:t>Script: Tier I, II, III</a:t>
            </a:r>
          </a:p>
          <a:p>
            <a:pPr marL="0" indent="0">
              <a:buNone/>
              <a:tabLst>
                <a:tab pos="0" algn="l"/>
              </a:tabLst>
            </a:pPr>
            <a:r>
              <a:rPr lang="en-US" sz="1200" dirty="0">
                <a:latin typeface="Times New Roman" panose="02020603050405020304" pitchFamily="18" charset="0"/>
                <a:cs typeface="Times New Roman" panose="02020603050405020304" pitchFamily="18" charset="0"/>
              </a:rPr>
              <a:t>Facilitator:</a:t>
            </a:r>
          </a:p>
          <a:p>
            <a:pPr marL="0" indent="0">
              <a:buClrTx/>
              <a:buSzTx/>
              <a:buNone/>
              <a:tabLst>
                <a:tab pos="0" algn="l"/>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A few years ago, quite a few,  CUSD leaders were able to listen to John Maxwell. His leadership stories, both successes and failures, provide an opportunity to develop our own leadership skills. The quotes on the screen are from his book, </a:t>
            </a:r>
            <a:r>
              <a:rPr lang="en-US" sz="1200" i="1" u="sng" dirty="0">
                <a:latin typeface="Times New Roman" panose="02020603050405020304" pitchFamily="18" charset="0"/>
                <a:ea typeface="Calibri" panose="020F0502020204030204" pitchFamily="34" charset="0"/>
                <a:cs typeface="Times New Roman" panose="02020603050405020304" pitchFamily="18" charset="0"/>
              </a:rPr>
              <a:t>Leadership Gold </a:t>
            </a:r>
            <a:r>
              <a:rPr lang="en-US" sz="1200" i="0" u="none" dirty="0">
                <a:latin typeface="Times New Roman" panose="02020603050405020304" pitchFamily="18" charset="0"/>
                <a:ea typeface="Calibri" panose="020F0502020204030204" pitchFamily="34" charset="0"/>
                <a:cs typeface="Times New Roman" panose="02020603050405020304" pitchFamily="18" charset="0"/>
              </a:rPr>
              <a:t>(summary available in resource folder).</a:t>
            </a:r>
          </a:p>
          <a:p>
            <a:pPr marL="0" indent="0">
              <a:buClrTx/>
              <a:buSzTx/>
              <a:buNone/>
              <a:tabLst>
                <a:tab pos="0" algn="l"/>
              </a:tabLst>
              <a:defRPr/>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ClrTx/>
              <a:buSzTx/>
              <a:buNone/>
              <a:tabLst>
                <a:tab pos="0" algn="l"/>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Let’s explore the quotes displayed on the screen and how they apply to leadership in our district. Please form triads for discussion.</a:t>
            </a:r>
          </a:p>
          <a:p>
            <a:pPr marL="0" indent="0">
              <a:buClrTx/>
              <a:buSzTx/>
              <a:buNone/>
              <a:tabLst>
                <a:tab pos="0" algn="l"/>
              </a:tabLst>
              <a:defRPr/>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ClrTx/>
              <a:buSzTx/>
              <a:buNone/>
              <a:tabLst>
                <a:tab pos="0" algn="l"/>
              </a:tabLst>
              <a:defRPr/>
            </a:pPr>
            <a:r>
              <a:rPr lang="en-US" sz="1200" dirty="0">
                <a:latin typeface="Times New Roman" panose="02020603050405020304" pitchFamily="18" charset="0"/>
                <a:cs typeface="Times New Roman" panose="02020603050405020304" pitchFamily="18" charset="0"/>
              </a:rPr>
              <a:t>Discussion Points: Ask participants to discuss one or more of the following (facilitator’s choice):</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ClrTx/>
              <a:buSzTx/>
              <a:buNone/>
              <a:tabLst>
                <a:tab pos="0" algn="l"/>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101 - Please read the quotes on the screen and rank them in order from greatest to least important. Yes, I know they are all important. Turn to your neighbor and share the quote you rated most important and explain why you chose it. Remember there are no right or wrong answers.</a:t>
            </a:r>
            <a:endParaRPr lang="en-US" sz="1200" dirty="0">
              <a:latin typeface="Times New Roman" panose="02020603050405020304" pitchFamily="18" charset="0"/>
              <a:cs typeface="Times New Roman" panose="02020603050405020304" pitchFamily="18" charset="0"/>
            </a:endParaRPr>
          </a:p>
          <a:p>
            <a:pPr marL="0" indent="0">
              <a:buClrTx/>
              <a:buSzTx/>
              <a:buNone/>
              <a:tabLst>
                <a:tab pos="0" algn="l"/>
              </a:tabLst>
              <a:defRPr/>
            </a:pPr>
            <a:r>
              <a:rPr lang="en-US" sz="1200" dirty="0">
                <a:latin typeface="Times New Roman" panose="02020603050405020304" pitchFamily="18" charset="0"/>
                <a:cs typeface="Times New Roman" panose="02020603050405020304" pitchFamily="18" charset="0"/>
              </a:rPr>
              <a:t>201 - We all know about the importance of communication;  the ability to connect and listen. If education is truly a partnership between the schools and the community, we must find a way to make sure the entire community feels heard. This means students, employees, parents and community members. Thinking about the partners that supports CUSD make a list of all the groups of players. Is one group more important than another. Explain your thinking.</a:t>
            </a:r>
          </a:p>
          <a:p>
            <a:pPr marL="0" indent="0">
              <a:buClrTx/>
              <a:buSzTx/>
              <a:buNone/>
              <a:tabLst>
                <a:tab pos="0" algn="l"/>
              </a:tabLst>
              <a:defRPr/>
            </a:pPr>
            <a:r>
              <a:rPr lang="en-US" sz="1200" dirty="0">
                <a:latin typeface="Times New Roman" panose="02020603050405020304" pitchFamily="18" charset="0"/>
                <a:cs typeface="Times New Roman" panose="02020603050405020304" pitchFamily="18" charset="0"/>
              </a:rPr>
              <a:t>301 – In your school/department share strategies that you use to connect with employees, students, parents, and community members. Share your most successful strategy with your group. Be specific, provide details and examples.</a:t>
            </a:r>
          </a:p>
          <a:p>
            <a:pPr marL="0" indent="0">
              <a:buNone/>
              <a:tabLst>
                <a:tab pos="0" algn="l"/>
              </a:tabLst>
            </a:pPr>
            <a:endParaRPr lang="en-US" sz="1200" dirty="0">
              <a:latin typeface="Times New Roman" panose="02020603050405020304" pitchFamily="18" charset="0"/>
              <a:cs typeface="Times New Roman" panose="02020603050405020304" pitchFamily="18" charset="0"/>
            </a:endParaRPr>
          </a:p>
          <a:p>
            <a:pPr marL="0" indent="0">
              <a:buNone/>
              <a:tabLst>
                <a:tab pos="0" algn="l"/>
              </a:tabLst>
            </a:pPr>
            <a:r>
              <a:rPr lang="en-US" sz="1200" dirty="0">
                <a:latin typeface="Times New Roman" panose="02020603050405020304" pitchFamily="18" charset="0"/>
                <a:cs typeface="Times New Roman" panose="02020603050405020304" pitchFamily="18" charset="0"/>
              </a:rPr>
              <a:t>Ask groups to share their responses.</a:t>
            </a:r>
          </a:p>
          <a:p>
            <a:endParaRPr lang="en-US" dirty="0"/>
          </a:p>
        </p:txBody>
      </p:sp>
    </p:spTree>
    <p:extLst>
      <p:ext uri="{BB962C8B-B14F-4D97-AF65-F5344CB8AC3E}">
        <p14:creationId xmlns:p14="http://schemas.microsoft.com/office/powerpoint/2010/main" val="77587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10248" y="4459526"/>
            <a:ext cx="5681980" cy="4537763"/>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Script: Tiers I, II, III</a:t>
            </a:r>
          </a:p>
          <a:p>
            <a:pPr marL="0" indent="0">
              <a:buNone/>
            </a:pPr>
            <a:r>
              <a:rPr lang="en-US" b="0" i="0" dirty="0">
                <a:solidFill>
                  <a:schemeClr val="tx1"/>
                </a:solidFill>
                <a:effectLst/>
                <a:latin typeface="Times New Roman" panose="02020603050405020304" pitchFamily="18" charset="0"/>
                <a:cs typeface="Times New Roman" panose="02020603050405020304" pitchFamily="18" charset="0"/>
              </a:rPr>
              <a:t>Facilitator:</a:t>
            </a:r>
          </a:p>
          <a:p>
            <a:pPr marL="0" indent="0">
              <a:buNone/>
            </a:pPr>
            <a:r>
              <a:rPr lang="en-US" b="0" i="0" dirty="0">
                <a:solidFill>
                  <a:schemeClr val="tx1"/>
                </a:solidFill>
                <a:effectLst/>
                <a:latin typeface="Times New Roman" panose="02020603050405020304" pitchFamily="18" charset="0"/>
                <a:cs typeface="Times New Roman" panose="02020603050405020304" pitchFamily="18" charset="0"/>
              </a:rPr>
              <a:t>According to Maxwell Level 5 leaders are at the pinnacle of the leadership hierarchy. They have respect from those </a:t>
            </a:r>
            <a:r>
              <a:rPr lang="en-US" b="0" i="0">
                <a:solidFill>
                  <a:schemeClr val="tx1"/>
                </a:solidFill>
                <a:effectLst/>
                <a:latin typeface="Times New Roman" panose="02020603050405020304" pitchFamily="18" charset="0"/>
                <a:cs typeface="Times New Roman" panose="02020603050405020304" pitchFamily="18" charset="0"/>
              </a:rPr>
              <a:t>they lead, </a:t>
            </a:r>
            <a:r>
              <a:rPr lang="en-US" b="0" i="0" dirty="0">
                <a:solidFill>
                  <a:schemeClr val="tx1"/>
                </a:solidFill>
                <a:effectLst/>
                <a:latin typeface="Times New Roman" panose="02020603050405020304" pitchFamily="18" charset="0"/>
                <a:cs typeface="Times New Roman" panose="02020603050405020304" pitchFamily="18" charset="0"/>
              </a:rPr>
              <a:t>and people follow them because of who they are and what they represent.</a:t>
            </a:r>
            <a:r>
              <a:rPr lang="en-US" b="1" i="0" dirty="0">
                <a:solidFill>
                  <a:schemeClr val="tx1"/>
                </a:solidFill>
                <a:effectLst/>
                <a:latin typeface="Times New Roman" panose="02020603050405020304" pitchFamily="18" charset="0"/>
                <a:cs typeface="Times New Roman" panose="02020603050405020304" pitchFamily="18" charset="0"/>
              </a:rPr>
              <a:t> </a:t>
            </a:r>
            <a:r>
              <a:rPr lang="en-US" b="0" i="0" dirty="0">
                <a:solidFill>
                  <a:schemeClr val="tx1"/>
                </a:solidFill>
                <a:effectLst/>
                <a:latin typeface="Times New Roman" panose="02020603050405020304" pitchFamily="18" charset="0"/>
                <a:cs typeface="Times New Roman" panose="02020603050405020304" pitchFamily="18" charset="0"/>
              </a:rPr>
              <a:t>I strive to be a level 5 leader but let’s face it there is always room for improvement, right? That’s part of my personal growth and development as a leader. Every module provides an opportunity for us to look at our own leadership. We can examine where we are, what we do well, and where we have room for growth. Let’s look at </a:t>
            </a:r>
            <a:r>
              <a:rPr lang="en-US" dirty="0">
                <a:solidFill>
                  <a:schemeClr val="tx1"/>
                </a:solidFill>
                <a:latin typeface="Times New Roman" panose="02020603050405020304" pitchFamily="18" charset="0"/>
                <a:cs typeface="Times New Roman" panose="02020603050405020304" pitchFamily="18" charset="0"/>
              </a:rPr>
              <a:t>Maxwell’s </a:t>
            </a:r>
            <a:r>
              <a:rPr lang="en-US" b="0" i="0" dirty="0">
                <a:solidFill>
                  <a:schemeClr val="tx1"/>
                </a:solidFill>
                <a:effectLst/>
                <a:latin typeface="Times New Roman" panose="02020603050405020304" pitchFamily="18" charset="0"/>
                <a:cs typeface="Times New Roman" panose="02020603050405020304" pitchFamily="18" charset="0"/>
              </a:rPr>
              <a:t>description  of each step in his leadership hierarchy by reading the article </a:t>
            </a:r>
            <a:r>
              <a:rPr lang="en-US" b="0" i="1" dirty="0">
                <a:solidFill>
                  <a:schemeClr val="tx1"/>
                </a:solidFill>
                <a:effectLst/>
                <a:latin typeface="Times New Roman" panose="02020603050405020304" pitchFamily="18" charset="0"/>
                <a:cs typeface="Times New Roman" panose="02020603050405020304" pitchFamily="18" charset="0"/>
              </a:rPr>
              <a:t>5 Levels of Leadership </a:t>
            </a:r>
            <a:r>
              <a:rPr lang="en-US" b="0" i="0" u="none" dirty="0">
                <a:solidFill>
                  <a:schemeClr val="tx1"/>
                </a:solidFill>
                <a:effectLst/>
                <a:latin typeface="Times New Roman" panose="02020603050405020304" pitchFamily="18" charset="0"/>
                <a:cs typeface="Times New Roman" panose="02020603050405020304" pitchFamily="18" charset="0"/>
              </a:rPr>
              <a:t>(available in resource folder). Ask participants to gather in job alike groups of three. </a:t>
            </a:r>
            <a:endParaRPr lang="en-US" i="0" u="none" dirty="0">
              <a:solidFill>
                <a:schemeClr val="tx1"/>
              </a:solidFill>
              <a:latin typeface="Times New Roman" panose="02020603050405020304" pitchFamily="18" charset="0"/>
              <a:cs typeface="Times New Roman" panose="02020603050405020304" pitchFamily="18" charset="0"/>
            </a:endParaRPr>
          </a:p>
          <a:p>
            <a:pPr marL="0" indent="0">
              <a:buNone/>
            </a:pPr>
            <a:endParaRPr lang="en-US" i="1" dirty="0">
              <a:solidFill>
                <a:schemeClr val="tx1"/>
              </a:solidFill>
              <a:latin typeface="Times New Roman" panose="02020603050405020304" pitchFamily="18" charset="0"/>
              <a:cs typeface="Times New Roman" panose="02020603050405020304" pitchFamily="18" charset="0"/>
            </a:endParaRPr>
          </a:p>
          <a:p>
            <a:pPr marL="0" indent="0">
              <a:buNone/>
            </a:pPr>
            <a:r>
              <a:rPr lang="en-US" i="1" dirty="0">
                <a:solidFill>
                  <a:schemeClr val="tx1"/>
                </a:solidFill>
                <a:latin typeface="Times New Roman" panose="02020603050405020304" pitchFamily="18" charset="0"/>
                <a:cs typeface="Times New Roman" panose="02020603050405020304" pitchFamily="18" charset="0"/>
              </a:rPr>
              <a:t>Discussion Points:</a:t>
            </a:r>
          </a:p>
          <a:p>
            <a:pPr marL="0" indent="0">
              <a:buNone/>
            </a:pPr>
            <a:r>
              <a:rPr lang="en-US" dirty="0">
                <a:solidFill>
                  <a:schemeClr val="tx1"/>
                </a:solidFill>
                <a:latin typeface="Times New Roman" panose="02020603050405020304" pitchFamily="18" charset="0"/>
                <a:cs typeface="Times New Roman" panose="02020603050405020304" pitchFamily="18" charset="0"/>
              </a:rPr>
              <a:t>Before we place ourselves on the Leadership hierarchy let’s look at each level. </a:t>
            </a:r>
          </a:p>
          <a:p>
            <a:pPr marL="0" indent="0">
              <a:buNone/>
            </a:pPr>
            <a:r>
              <a:rPr lang="en-US" dirty="0">
                <a:solidFill>
                  <a:schemeClr val="tx1"/>
                </a:solidFill>
                <a:latin typeface="Times New Roman" panose="02020603050405020304" pitchFamily="18" charset="0"/>
                <a:cs typeface="Times New Roman" panose="02020603050405020304" pitchFamily="18" charset="0"/>
              </a:rPr>
              <a:t>101 - Think about someone you consider to be a Level 5 leader. What are some examples of the things he/she does that make them a Level 5 leader?</a:t>
            </a:r>
          </a:p>
          <a:p>
            <a:pPr marL="0" indent="0">
              <a:buNone/>
            </a:pPr>
            <a:r>
              <a:rPr lang="en-US" dirty="0">
                <a:solidFill>
                  <a:schemeClr val="tx1"/>
                </a:solidFill>
                <a:latin typeface="Times New Roman" panose="02020603050405020304" pitchFamily="18" charset="0"/>
                <a:cs typeface="Times New Roman" panose="02020603050405020304" pitchFamily="18" charset="0"/>
              </a:rPr>
              <a:t>201 – Let’s examine each level. Notice that Maxwell’s model resembles stair, something leaders can climb to reach the highest level. It provides a way to monitor continuous improvement. Think about the employees in your school/department and where they fall within this hierarchy. Use examples to support your thinking. What would they need to do to become a level 5 leader? Be specific and use examples.</a:t>
            </a:r>
          </a:p>
          <a:p>
            <a:pPr marL="0" indent="0">
              <a:buNone/>
            </a:pPr>
            <a:r>
              <a:rPr lang="en-US" dirty="0">
                <a:solidFill>
                  <a:schemeClr val="tx1"/>
                </a:solidFill>
                <a:latin typeface="Times New Roman" panose="02020603050405020304" pitchFamily="18" charset="0"/>
                <a:cs typeface="Times New Roman" panose="02020603050405020304" pitchFamily="18" charset="0"/>
              </a:rPr>
              <a:t>301 - Now, think about yourself as a leader. Where would you place yourself and why? What do you need to accomplish to rate yourself as a Level 5 leader? If it is a safe environment, you may share with members of the triad (facilitator’s choice). If not, ask participants to individually record their answers and share with a trusted mentor for feedback. </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As triads complete their conversations ask them to share their answers.</a:t>
            </a:r>
          </a:p>
          <a:p>
            <a:pPr marL="163592" indent="0">
              <a:buNone/>
            </a:pPr>
            <a:endParaRPr lang="en-US" dirty="0"/>
          </a:p>
        </p:txBody>
      </p:sp>
    </p:spTree>
    <p:extLst>
      <p:ext uri="{BB962C8B-B14F-4D97-AF65-F5344CB8AC3E}">
        <p14:creationId xmlns:p14="http://schemas.microsoft.com/office/powerpoint/2010/main" val="222368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hyperlink" Target="https://creativecommons.org/licenses/by-nc-sa/3.0/" TargetMode="External"/><Relationship Id="rId4" Type="http://schemas.openxmlformats.org/officeDocument/2006/relationships/hyperlink" Target="https://medium.com/leadership-advantedge/how-to-raise-your-level-of-influence-92e67d55265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Education is a Partnership Between the School and the Community</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III</a:t>
            </a:r>
          </a:p>
        </p:txBody>
      </p:sp>
    </p:spTree>
    <p:extLst>
      <p:ext uri="{BB962C8B-B14F-4D97-AF65-F5344CB8AC3E}">
        <p14:creationId xmlns:p14="http://schemas.microsoft.com/office/powerpoint/2010/main" val="238512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7C3C0-A946-63DB-490E-22107D21D89D}"/>
              </a:ext>
            </a:extLst>
          </p:cNvPr>
          <p:cNvSpPr>
            <a:spLocks noGrp="1"/>
          </p:cNvSpPr>
          <p:nvPr>
            <p:ph idx="1"/>
          </p:nvPr>
        </p:nvSpPr>
        <p:spPr/>
        <p:txBody>
          <a:bodyPr>
            <a:normAutofit/>
          </a:bodyPr>
          <a:lstStyle/>
          <a:p>
            <a:r>
              <a:rPr lang="en-US" sz="2800" kern="1800" dirty="0">
                <a:effectLst/>
                <a:latin typeface="+mn-lt"/>
                <a:ea typeface="Times New Roman" panose="02020603050405020304" pitchFamily="18" charset="0"/>
                <a:cs typeface="Times New Roman" panose="02020603050405020304" pitchFamily="18" charset="0"/>
              </a:rPr>
              <a:t>“No matter what your goals are, communicating with others in a meaningful way can help you. On the other hand, if you can’t communicate, it will cost you. For the person who aims to make a difference by partnering with others? Communication is paramount.”</a:t>
            </a:r>
            <a:endParaRPr lang="en-US" sz="2800" kern="100" dirty="0">
              <a:effectLst/>
              <a:latin typeface="+mn-lt"/>
              <a:ea typeface="Calibri" panose="020F0502020204030204" pitchFamily="34" charset="0"/>
              <a:cs typeface="Times New Roman" panose="02020603050405020304" pitchFamily="18" charset="0"/>
            </a:endParaRPr>
          </a:p>
          <a:p>
            <a:pPr algn="r"/>
            <a:r>
              <a:rPr lang="en-US" sz="2000" dirty="0"/>
              <a:t>John Maxwell</a:t>
            </a:r>
          </a:p>
        </p:txBody>
      </p:sp>
      <p:sp>
        <p:nvSpPr>
          <p:cNvPr id="4" name="Slide Number Placeholder 3">
            <a:extLst>
              <a:ext uri="{FF2B5EF4-FFF2-40B4-BE49-F238E27FC236}">
                <a16:creationId xmlns:a16="http://schemas.microsoft.com/office/drawing/2014/main" id="{D0016665-9F53-D100-FD2E-730E0F376683}"/>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7" name="Title 6">
            <a:extLst>
              <a:ext uri="{FF2B5EF4-FFF2-40B4-BE49-F238E27FC236}">
                <a16:creationId xmlns:a16="http://schemas.microsoft.com/office/drawing/2014/main" id="{B3AF247C-4964-BFB4-AF23-FF330C1F21E5}"/>
              </a:ext>
            </a:extLst>
          </p:cNvPr>
          <p:cNvSpPr>
            <a:spLocks noGrp="1"/>
          </p:cNvSpPr>
          <p:nvPr>
            <p:ph type="title"/>
          </p:nvPr>
        </p:nvSpPr>
        <p:spPr>
          <a:xfrm>
            <a:off x="628650" y="511175"/>
            <a:ext cx="7886700" cy="993775"/>
          </a:xfrm>
        </p:spPr>
        <p:txBody>
          <a:bodyPr>
            <a:normAutofit fontScale="90000"/>
          </a:bodyPr>
          <a:lstStyle/>
          <a:p>
            <a:pPr algn="ctr"/>
            <a:r>
              <a:rPr lang="en-US" i="1" kern="1800" dirty="0">
                <a:effectLst/>
                <a:latin typeface="+mj-lt"/>
                <a:ea typeface="Times New Roman" panose="02020603050405020304" pitchFamily="18" charset="0"/>
                <a:cs typeface="Times New Roman" panose="02020603050405020304" pitchFamily="18" charset="0"/>
              </a:rPr>
              <a:t>The Power of Connecting</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Tree>
    <p:extLst>
      <p:ext uri="{BB962C8B-B14F-4D97-AF65-F5344CB8AC3E}">
        <p14:creationId xmlns:p14="http://schemas.microsoft.com/office/powerpoint/2010/main" val="427282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7C3C0-A946-63DB-490E-22107D21D89D}"/>
              </a:ext>
            </a:extLst>
          </p:cNvPr>
          <p:cNvSpPr>
            <a:spLocks noGrp="1"/>
          </p:cNvSpPr>
          <p:nvPr>
            <p:ph idx="1"/>
          </p:nvPr>
        </p:nvSpPr>
        <p:spPr>
          <a:xfrm>
            <a:off x="628650" y="1809648"/>
            <a:ext cx="7886700" cy="3262312"/>
          </a:xfrm>
        </p:spPr>
        <p:txBody>
          <a:bodyPr>
            <a:normAutofit/>
          </a:bodyPr>
          <a:lstStyle/>
          <a:p>
            <a:r>
              <a:rPr lang="en-US" sz="2800" dirty="0"/>
              <a:t>Understanding people precedes leading them.</a:t>
            </a:r>
          </a:p>
          <a:p>
            <a:r>
              <a:rPr lang="en-US" sz="2800" dirty="0"/>
              <a:t>Listening is the best way to learn.</a:t>
            </a:r>
          </a:p>
          <a:p>
            <a:r>
              <a:rPr lang="en-US" sz="2800" dirty="0"/>
              <a:t>Listening can keep problems from escalating.</a:t>
            </a:r>
          </a:p>
          <a:p>
            <a:r>
              <a:rPr lang="en-US" sz="2800" dirty="0"/>
              <a:t>Listening establishes trust.</a:t>
            </a:r>
          </a:p>
          <a:p>
            <a:r>
              <a:rPr lang="en-US" sz="2800" dirty="0"/>
              <a:t>Listening can improve the organization.</a:t>
            </a:r>
          </a:p>
          <a:p>
            <a:pPr algn="r"/>
            <a:r>
              <a:rPr lang="en-US" i="1" u="sng" dirty="0"/>
              <a:t>Leadership Gold</a:t>
            </a:r>
            <a:r>
              <a:rPr lang="en-US" dirty="0"/>
              <a:t>, pps. 51-54</a:t>
            </a:r>
          </a:p>
        </p:txBody>
      </p:sp>
      <p:sp>
        <p:nvSpPr>
          <p:cNvPr id="4" name="Slide Number Placeholder 3">
            <a:extLst>
              <a:ext uri="{FF2B5EF4-FFF2-40B4-BE49-F238E27FC236}">
                <a16:creationId xmlns:a16="http://schemas.microsoft.com/office/drawing/2014/main" id="{D0016665-9F53-D100-FD2E-730E0F376683}"/>
              </a:ext>
            </a:extLst>
          </p:cNvPr>
          <p:cNvSpPr>
            <a:spLocks noGrp="1"/>
          </p:cNvSpPr>
          <p:nvPr>
            <p:ph type="sldNum" sz="quarter" idx="12"/>
          </p:nvPr>
        </p:nvSpPr>
        <p:spPr/>
        <p:txBody>
          <a:bodyPr/>
          <a:lstStyle/>
          <a:p>
            <a:endParaRPr lang="en-US" dirty="0"/>
          </a:p>
        </p:txBody>
      </p:sp>
      <p:sp>
        <p:nvSpPr>
          <p:cNvPr id="7" name="Title 6">
            <a:extLst>
              <a:ext uri="{FF2B5EF4-FFF2-40B4-BE49-F238E27FC236}">
                <a16:creationId xmlns:a16="http://schemas.microsoft.com/office/drawing/2014/main" id="{B3AF247C-4964-BFB4-AF23-FF330C1F21E5}"/>
              </a:ext>
            </a:extLst>
          </p:cNvPr>
          <p:cNvSpPr>
            <a:spLocks noGrp="1"/>
          </p:cNvSpPr>
          <p:nvPr>
            <p:ph type="title"/>
          </p:nvPr>
        </p:nvSpPr>
        <p:spPr>
          <a:xfrm>
            <a:off x="1867514" y="511175"/>
            <a:ext cx="7886700" cy="993775"/>
          </a:xfrm>
        </p:spPr>
        <p:txBody>
          <a:bodyPr>
            <a:normAutofit/>
          </a:bodyPr>
          <a:lstStyle/>
          <a:p>
            <a:r>
              <a:rPr lang="en-US" sz="3600" dirty="0"/>
              <a:t>The Best Leaders are Listeners</a:t>
            </a:r>
          </a:p>
        </p:txBody>
      </p:sp>
      <p:pic>
        <p:nvPicPr>
          <p:cNvPr id="1026" name="Picture 2" descr="Leadership Gold: Lessons I've Learned from a Lifetime of Leading:  9780785214113: Maxwell, John C.: Books - Amazon.com">
            <a:extLst>
              <a:ext uri="{FF2B5EF4-FFF2-40B4-BE49-F238E27FC236}">
                <a16:creationId xmlns:a16="http://schemas.microsoft.com/office/drawing/2014/main" id="{6B7E5BE6-DFDC-F6A5-FDAA-2CDB985E5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04" y="167148"/>
            <a:ext cx="1083847" cy="1642500"/>
          </a:xfrm>
          <a:prstGeom prst="rect">
            <a:avLst/>
          </a:prstGeom>
          <a:noFill/>
          <a:effectLst>
            <a:outerShdw blurRad="50800" dist="141415"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6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1F17-836C-B51A-3A01-4FF8CE231187}"/>
              </a:ext>
            </a:extLst>
          </p:cNvPr>
          <p:cNvSpPr>
            <a:spLocks noGrp="1"/>
          </p:cNvSpPr>
          <p:nvPr>
            <p:ph type="title"/>
          </p:nvPr>
        </p:nvSpPr>
        <p:spPr/>
        <p:txBody>
          <a:bodyPr/>
          <a:lstStyle/>
          <a:p>
            <a:r>
              <a:rPr lang="en-US" dirty="0"/>
              <a:t>Five Levels of Leadership</a:t>
            </a:r>
          </a:p>
        </p:txBody>
      </p:sp>
      <p:sp>
        <p:nvSpPr>
          <p:cNvPr id="4" name="Slide Number Placeholder 3">
            <a:extLst>
              <a:ext uri="{FF2B5EF4-FFF2-40B4-BE49-F238E27FC236}">
                <a16:creationId xmlns:a16="http://schemas.microsoft.com/office/drawing/2014/main" id="{D0016665-9F53-D100-FD2E-730E0F376683}"/>
              </a:ext>
            </a:extLst>
          </p:cNvPr>
          <p:cNvSpPr>
            <a:spLocks noGrp="1"/>
          </p:cNvSpPr>
          <p:nvPr>
            <p:ph type="sldNum" sz="quarter" idx="12"/>
          </p:nvPr>
        </p:nvSpPr>
        <p:spPr/>
        <p:txBody>
          <a:bodyPr/>
          <a:lstStyle/>
          <a:p>
            <a:fld id="{4FAB73BC-B049-4115-A692-8D63A059BFB8}" type="slidenum">
              <a:rPr lang="en-US" smtClean="0"/>
              <a:t>6</a:t>
            </a:fld>
            <a:endParaRPr lang="en-US" dirty="0"/>
          </a:p>
        </p:txBody>
      </p:sp>
      <p:pic>
        <p:nvPicPr>
          <p:cNvPr id="5" name="Picture 4">
            <a:extLst>
              <a:ext uri="{FF2B5EF4-FFF2-40B4-BE49-F238E27FC236}">
                <a16:creationId xmlns:a16="http://schemas.microsoft.com/office/drawing/2014/main" id="{9C2EB6D3-DF97-39D1-B32F-A13F2F8DC9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0638" y="613639"/>
            <a:ext cx="8822724" cy="3653160"/>
          </a:xfrm>
          <a:prstGeom prst="rect">
            <a:avLst/>
          </a:prstGeom>
        </p:spPr>
      </p:pic>
      <p:sp>
        <p:nvSpPr>
          <p:cNvPr id="6" name="TextBox 5">
            <a:extLst>
              <a:ext uri="{FF2B5EF4-FFF2-40B4-BE49-F238E27FC236}">
                <a16:creationId xmlns:a16="http://schemas.microsoft.com/office/drawing/2014/main" id="{8E60565C-08B1-9F7E-09E6-F3B578C1C099}"/>
              </a:ext>
            </a:extLst>
          </p:cNvPr>
          <p:cNvSpPr txBox="1"/>
          <p:nvPr/>
        </p:nvSpPr>
        <p:spPr>
          <a:xfrm>
            <a:off x="6027174" y="4591645"/>
            <a:ext cx="9144000" cy="246221"/>
          </a:xfrm>
          <a:prstGeom prst="rect">
            <a:avLst/>
          </a:prstGeom>
          <a:noFill/>
        </p:spPr>
        <p:txBody>
          <a:bodyPr wrap="square" rtlCol="0">
            <a:spAutoFit/>
          </a:bodyPr>
          <a:lstStyle/>
          <a:p>
            <a:r>
              <a:rPr lang="en-US" sz="1000" i="1" dirty="0">
                <a:solidFill>
                  <a:srgbClr val="004990"/>
                </a:solidFill>
                <a:latin typeface="+mn-lt"/>
                <a:hlinkClick r:id="rId4" tooltip="https://medium.com/leadership-advantedge/how-to-raise-your-level-of-influence-92e67d552654">
                  <a:extLst>
                    <a:ext uri="{A12FA001-AC4F-418D-AE19-62706E023703}">
                      <ahyp:hlinkClr xmlns:ahyp="http://schemas.microsoft.com/office/drawing/2018/hyperlinkcolor" val="tx"/>
                    </a:ext>
                  </a:extLst>
                </a:hlinkClick>
              </a:rPr>
              <a:t>This Photo</a:t>
            </a:r>
            <a:r>
              <a:rPr lang="en-US" sz="1000" i="1" dirty="0">
                <a:solidFill>
                  <a:srgbClr val="004990"/>
                </a:solidFill>
                <a:latin typeface="+mn-lt"/>
              </a:rPr>
              <a:t> by Unknown Author is licensed under </a:t>
            </a:r>
            <a:r>
              <a:rPr lang="en-US" sz="1000" i="1" dirty="0">
                <a:solidFill>
                  <a:srgbClr val="004990"/>
                </a:solidFill>
                <a:latin typeface="+mn-lt"/>
                <a:hlinkClick r:id="rId5" tooltip="https://creativecommons.org/licenses/by-nc-sa/3.0/">
                  <a:extLst>
                    <a:ext uri="{A12FA001-AC4F-418D-AE19-62706E023703}">
                      <ahyp:hlinkClr xmlns:ahyp="http://schemas.microsoft.com/office/drawing/2018/hyperlinkcolor" val="tx"/>
                    </a:ext>
                  </a:extLst>
                </a:hlinkClick>
              </a:rPr>
              <a:t>CC BY-SA-NC</a:t>
            </a:r>
            <a:endParaRPr lang="en-US" sz="1000" i="1" dirty="0">
              <a:solidFill>
                <a:srgbClr val="004990"/>
              </a:solidFill>
              <a:latin typeface="+mn-lt"/>
            </a:endParaRPr>
          </a:p>
        </p:txBody>
      </p:sp>
    </p:spTree>
    <p:extLst>
      <p:ext uri="{BB962C8B-B14F-4D97-AF65-F5344CB8AC3E}">
        <p14:creationId xmlns:p14="http://schemas.microsoft.com/office/powerpoint/2010/main" val="401232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2239</TotalTime>
  <Words>1288</Words>
  <Application>Microsoft Macintosh PowerPoint</Application>
  <PresentationFormat>On-screen Show (16:9)</PresentationFormat>
  <Paragraphs>56</Paragraphs>
  <Slides>7</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vt:i4>
      </vt:variant>
    </vt:vector>
  </HeadingPairs>
  <TitlesOfParts>
    <vt:vector size="21"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Education is a Partnership Between the School and the Community</vt:lpstr>
      <vt:lpstr>Part III</vt:lpstr>
      <vt:lpstr>The Power of Connecting </vt:lpstr>
      <vt:lpstr>The Best Leaders are Listeners</vt:lpstr>
      <vt:lpstr>Five Levels of Leadership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29</cp:revision>
  <cp:lastPrinted>2023-08-12T18:11:40Z</cp:lastPrinted>
  <dcterms:modified xsi:type="dcterms:W3CDTF">2024-01-16T23:42:17Z</dcterms:modified>
</cp:coreProperties>
</file>